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9"/>
  </p:notesMasterIdLst>
  <p:sldIdLst>
    <p:sldId id="305" r:id="rId2"/>
    <p:sldId id="377" r:id="rId3"/>
    <p:sldId id="307" r:id="rId4"/>
    <p:sldId id="308" r:id="rId5"/>
    <p:sldId id="310" r:id="rId6"/>
    <p:sldId id="378" r:id="rId7"/>
    <p:sldId id="362" r:id="rId8"/>
    <p:sldId id="312" r:id="rId9"/>
    <p:sldId id="379" r:id="rId10"/>
    <p:sldId id="383" r:id="rId11"/>
    <p:sldId id="313" r:id="rId12"/>
    <p:sldId id="261" r:id="rId13"/>
    <p:sldId id="262" r:id="rId14"/>
    <p:sldId id="263" r:id="rId15"/>
    <p:sldId id="264" r:id="rId16"/>
    <p:sldId id="265" r:id="rId17"/>
    <p:sldId id="266" r:id="rId18"/>
    <p:sldId id="376" r:id="rId19"/>
    <p:sldId id="267" r:id="rId20"/>
    <p:sldId id="381" r:id="rId21"/>
    <p:sldId id="368" r:id="rId22"/>
    <p:sldId id="375" r:id="rId23"/>
    <p:sldId id="369" r:id="rId24"/>
    <p:sldId id="380" r:id="rId25"/>
    <p:sldId id="382" r:id="rId26"/>
    <p:sldId id="370" r:id="rId27"/>
    <p:sldId id="372" r:id="rId2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499F776-6B77-4CD8-BF68-81DB2B0BEE6B}" type="datetimeFigureOut">
              <a:rPr lang="ar-IQ" smtClean="0"/>
              <a:pPr/>
              <a:t>05/08/1444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9C31B80-1F5F-4EC0-95C4-84C46374BF9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1B80-1F5F-4EC0-95C4-84C46374BF9B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31B80-1F5F-4EC0-95C4-84C46374BF9B}" type="slidenum">
              <a:rPr lang="ar-IQ" smtClean="0"/>
              <a:pPr/>
              <a:t>2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05/08/1444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05/08/1444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05/08/1444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05/08/1444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05/08/1444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05/08/1444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05/08/1444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05/08/1444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05/08/1444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05/08/1444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3EBAE-6BA3-4F3D-99D9-97163F4AF624}" type="datetimeFigureOut">
              <a:rPr lang="ar-IQ" smtClean="0"/>
              <a:pPr/>
              <a:t>05/08/1444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3EBAE-6BA3-4F3D-99D9-97163F4AF624}" type="datetimeFigureOut">
              <a:rPr lang="ar-IQ" smtClean="0"/>
              <a:pPr/>
              <a:t>05/08/1444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528CB-89AB-4880-9546-2828E2D5339A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solidFill>
                  <a:srgbClr val="FF0000"/>
                </a:solidFill>
              </a:rPr>
              <a:t>Drugs used in the treatment of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ar-IQ" b="1" dirty="0" smtClean="0">
                <a:solidFill>
                  <a:srgbClr val="FF0000"/>
                </a:solidFill>
              </a:rPr>
              <a:t> </a:t>
            </a:r>
            <a:r>
              <a:rPr lang="en-US" sz="4900" b="1" dirty="0" smtClean="0">
                <a:solidFill>
                  <a:srgbClr val="FF0000"/>
                </a:solidFill>
              </a:rPr>
              <a:t>gastrointestinal diseases</a:t>
            </a:r>
            <a:endParaRPr lang="ar-IQ" dirty="0">
              <a:solidFill>
                <a:srgbClr val="FF0000"/>
              </a:solidFill>
            </a:endParaRPr>
          </a:p>
        </p:txBody>
      </p:sp>
      <p:pic>
        <p:nvPicPr>
          <p:cNvPr id="4" name="عنصر نائب للمحتوى 3" descr="photo_2020-03-23_15-42-4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484784"/>
            <a:ext cx="9144000" cy="53732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404664"/>
            <a:ext cx="856895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b="1" dirty="0">
                <a:solidFill>
                  <a:srgbClr val="FF0000"/>
                </a:solidFill>
              </a:rPr>
              <a:t>Active Helicobacter pylori–associated </a:t>
            </a:r>
            <a:r>
              <a:rPr lang="en-US" sz="2800" b="1" dirty="0" smtClean="0">
                <a:solidFill>
                  <a:srgbClr val="FF0000"/>
                </a:solidFill>
              </a:rPr>
              <a:t>ulcer: </a:t>
            </a:r>
            <a:r>
              <a:rPr lang="ar-IQ" sz="2800" b="1" dirty="0" smtClean="0">
                <a:solidFill>
                  <a:srgbClr val="FF0000"/>
                </a:solidFill>
              </a:rPr>
              <a:t>(للإطلاع فقط) 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</a:p>
          <a:p>
            <a:pPr marL="457200" indent="-457200" algn="l" rtl="0">
              <a:buAutoNum type="arabicPeriod"/>
            </a:pPr>
            <a:r>
              <a:rPr lang="en-US" sz="2000" b="1" dirty="0" smtClean="0"/>
              <a:t>Treat </a:t>
            </a:r>
            <a:r>
              <a:rPr lang="en-US" sz="2000" b="1" dirty="0"/>
              <a:t>with anti–H pylori regimen for 14 days. Best empiric treatment options: </a:t>
            </a:r>
            <a:r>
              <a:rPr lang="en-US" sz="2000" b="1" dirty="0" err="1" smtClean="0"/>
              <a:t>Standad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Bismut</a:t>
            </a:r>
            <a:r>
              <a:rPr lang="en-US" sz="2000" b="1" dirty="0" smtClean="0"/>
              <a:t> Quadruple </a:t>
            </a:r>
            <a:r>
              <a:rPr lang="en-US" sz="2000" b="1" dirty="0" err="1" smtClean="0"/>
              <a:t>Te</a:t>
            </a:r>
            <a:r>
              <a:rPr lang="en-US" sz="2000" b="1" dirty="0" err="1"/>
              <a:t>r</a:t>
            </a:r>
            <a:r>
              <a:rPr lang="en-US" sz="2000" b="1" dirty="0" err="1" smtClean="0"/>
              <a:t>apy</a:t>
            </a:r>
            <a:r>
              <a:rPr lang="en-US" sz="2000" b="1" dirty="0" smtClean="0"/>
              <a:t> </a:t>
            </a:r>
            <a:r>
              <a:rPr lang="en-US" sz="2000" b="1" dirty="0"/>
              <a:t>• PPI orally twice </a:t>
            </a:r>
            <a:r>
              <a:rPr lang="en-US" sz="2000" b="1" dirty="0" smtClean="0"/>
              <a:t>daily </a:t>
            </a:r>
            <a:r>
              <a:rPr lang="en-US" sz="2000" b="1" dirty="0"/>
              <a:t>• Bismuth subsalicylate 262 mg two tablets orally four times daily or bismuth </a:t>
            </a:r>
            <a:r>
              <a:rPr lang="en-US" sz="2000" b="1" dirty="0" err="1"/>
              <a:t>subcitrate</a:t>
            </a:r>
            <a:r>
              <a:rPr lang="en-US" sz="2000" b="1" dirty="0"/>
              <a:t> 120–400 mg orally four times daily • Tetracycline 500 mg orally four times daily • Metronidazole 500 mg three times daily OR • PPI orally twice daily1 • Bismuth </a:t>
            </a:r>
            <a:r>
              <a:rPr lang="en-US" sz="2000" b="1" dirty="0" err="1"/>
              <a:t>subcitrate</a:t>
            </a:r>
            <a:r>
              <a:rPr lang="en-US" sz="2000" b="1" dirty="0"/>
              <a:t> potassium 140 mg/metronidazole 125 mg/tetracycline 125 mg (</a:t>
            </a:r>
            <a:r>
              <a:rPr lang="en-US" sz="2000" b="1" dirty="0" err="1"/>
              <a:t>Pylera</a:t>
            </a:r>
            <a:r>
              <a:rPr lang="en-US" sz="2000" b="1" dirty="0"/>
              <a:t>) three capsules orally four times </a:t>
            </a:r>
            <a:r>
              <a:rPr lang="en-US" sz="2000" b="1" dirty="0" smtClean="0"/>
              <a:t>daily</a:t>
            </a:r>
            <a:r>
              <a:rPr lang="ar-IQ" sz="2000" b="1" dirty="0" smtClean="0"/>
              <a:t> </a:t>
            </a:r>
          </a:p>
          <a:p>
            <a:pPr marL="457200" indent="-457200" algn="l" rtl="0">
              <a:buAutoNum type="arabicPeriod"/>
            </a:pPr>
            <a:r>
              <a:rPr lang="en-US" sz="2000" b="1" dirty="0"/>
              <a:t>R</a:t>
            </a:r>
            <a:r>
              <a:rPr lang="en-US" sz="2000" b="1" dirty="0" smtClean="0"/>
              <a:t>ifabutin-Based Triple Therapy </a:t>
            </a:r>
            <a:r>
              <a:rPr lang="en-US" sz="2000" b="1" dirty="0"/>
              <a:t>(Talicia)—four capsules, each capsule contains omeprazole 10 mg/</a:t>
            </a:r>
            <a:r>
              <a:rPr lang="en-US" sz="2000" b="1" dirty="0" err="1"/>
              <a:t>rifabutin</a:t>
            </a:r>
            <a:r>
              <a:rPr lang="en-US" sz="2000" b="1" dirty="0"/>
              <a:t> 12.5 mg/amoxicillin 250 mg, orally every 8 hours, thus total dosages are • Omeprazole 40 mg orally every 8 hours • Rifabutin 50 mg orally every 8 hours • Amoxicillin 1000 mg orally every 8 hours </a:t>
            </a:r>
            <a:endParaRPr lang="en-US" sz="2000" b="1" dirty="0" smtClean="0"/>
          </a:p>
          <a:p>
            <a:pPr marL="457200" indent="-457200" algn="l" rtl="0">
              <a:buAutoNum type="arabicPeriod"/>
            </a:pPr>
            <a:r>
              <a:rPr lang="en-US" sz="2000" b="1" dirty="0" smtClean="0"/>
              <a:t>Standard Triple </a:t>
            </a:r>
            <a:r>
              <a:rPr lang="en-US" sz="2000" b="1" dirty="0" err="1" smtClean="0"/>
              <a:t>Te</a:t>
            </a:r>
            <a:r>
              <a:rPr lang="en-US" sz="2000" b="1" dirty="0" err="1"/>
              <a:t>r</a:t>
            </a:r>
            <a:r>
              <a:rPr lang="en-US" sz="2000" b="1" dirty="0" err="1" smtClean="0"/>
              <a:t>apy</a:t>
            </a:r>
            <a:r>
              <a:rPr lang="en-US" sz="2000" b="1" dirty="0" smtClean="0"/>
              <a:t> </a:t>
            </a:r>
            <a:r>
              <a:rPr lang="en-US" sz="2000" b="1" dirty="0"/>
              <a:t>(No longer recommended except in locales where clarithromycin resistance is &lt; 15%) • PPI orally twice daily • Clarithromycin 500 mg orally twice daily • Amoxicillin 1 g orally twice daily (or, if penicillin allergic, metronidazole 500 mg orally twice daily) </a:t>
            </a:r>
          </a:p>
          <a:p>
            <a:pPr marL="457200" indent="-457200" algn="l" rtl="0">
              <a:buAutoNum type="arabicPeriod"/>
            </a:pPr>
            <a:r>
              <a:rPr lang="en-US" sz="2000" b="1" dirty="0" smtClean="0"/>
              <a:t>After </a:t>
            </a:r>
            <a:r>
              <a:rPr lang="en-US" sz="2000" b="1" dirty="0"/>
              <a:t>completion of course of H pylori eradication therapy, continue treatment with PPI1 once daily for 4–6 weeks if ulcer is large (&gt; 1 cm) or complicated. </a:t>
            </a:r>
          </a:p>
        </p:txBody>
      </p:sp>
    </p:spTree>
    <p:extLst>
      <p:ext uri="{BB962C8B-B14F-4D97-AF65-F5344CB8AC3E}">
        <p14:creationId xmlns:p14="http://schemas.microsoft.com/office/powerpoint/2010/main" val="1756130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7951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2. Reducing secretion of gastric acid</a:t>
            </a:r>
            <a:endParaRPr lang="ar-IQ" dirty="0">
              <a:solidFill>
                <a:srgbClr val="FF0000"/>
              </a:solidFill>
            </a:endParaRPr>
          </a:p>
        </p:txBody>
      </p:sp>
      <p:pic>
        <p:nvPicPr>
          <p:cNvPr id="4" name="عنصر نائب للمحتوى 3" descr="photo_2019-12-14_20-55-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260648" y="1196752"/>
            <a:ext cx="12025336" cy="69847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n-US" b="1" dirty="0"/>
              <a:t>H2-receptors antagonists: </a:t>
            </a:r>
            <a:endParaRPr lang="ar-IQ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lnSpcReduction="10000"/>
          </a:bodyPr>
          <a:lstStyle/>
          <a:p>
            <a:pPr algn="ctr" rtl="0">
              <a:buNone/>
            </a:pPr>
            <a:r>
              <a:rPr lang="en-US" sz="3600" b="1" u="sng" dirty="0">
                <a:solidFill>
                  <a:srgbClr val="FF0000"/>
                </a:solidFill>
              </a:rPr>
              <a:t>Cimetidine , </a:t>
            </a:r>
            <a:r>
              <a:rPr lang="en-US" sz="3600" b="1" u="sng" dirty="0" smtClean="0">
                <a:solidFill>
                  <a:srgbClr val="FF0000"/>
                </a:solidFill>
              </a:rPr>
              <a:t>Ranitidine </a:t>
            </a:r>
          </a:p>
          <a:p>
            <a:pPr algn="l" rtl="0">
              <a:buNone/>
            </a:pPr>
            <a:r>
              <a:rPr lang="en-US" sz="3600" b="1" dirty="0" smtClean="0"/>
              <a:t>They </a:t>
            </a:r>
            <a:r>
              <a:rPr lang="en-US" sz="3600" b="1" dirty="0"/>
              <a:t>act by </a:t>
            </a:r>
            <a:r>
              <a:rPr lang="en-US" sz="3600" b="1" dirty="0">
                <a:solidFill>
                  <a:schemeClr val="accent1"/>
                </a:solidFill>
              </a:rPr>
              <a:t>blocking H2-receptors </a:t>
            </a:r>
            <a:r>
              <a:rPr lang="en-US" sz="3600" b="1" dirty="0"/>
              <a:t>in the parietal cells in the stomach and therefore inhibit acid secretion. </a:t>
            </a:r>
            <a:r>
              <a:rPr lang="en-US" sz="3600" b="1" dirty="0" smtClean="0"/>
              <a:t>No effect on H1receptors</a:t>
            </a:r>
          </a:p>
          <a:p>
            <a:pPr algn="l" rtl="0">
              <a:buNone/>
            </a:pPr>
            <a:r>
              <a:rPr lang="en-US" sz="3600" b="1" dirty="0" smtClean="0"/>
              <a:t>They </a:t>
            </a:r>
            <a:r>
              <a:rPr lang="en-US" sz="3600" b="1" dirty="0"/>
              <a:t>reduce the volume of acid secretion and also increase the PH of the acid (make the lumen of the stomach more alkaline), </a:t>
            </a:r>
            <a:endParaRPr lang="en-US" sz="3600" b="1" dirty="0" smtClean="0"/>
          </a:p>
          <a:p>
            <a:pPr algn="l" rtl="0">
              <a:buNone/>
            </a:pPr>
            <a:r>
              <a:rPr lang="en-US" sz="3600" b="1" dirty="0" smtClean="0"/>
              <a:t>They </a:t>
            </a:r>
            <a:r>
              <a:rPr lang="en-US" sz="3600" b="1" dirty="0"/>
              <a:t>relief symptoms and promote healing in peptic ulcer </a:t>
            </a: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Clinical uses: 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340768"/>
            <a:ext cx="8748464" cy="4785395"/>
          </a:xfrm>
        </p:spPr>
        <p:txBody>
          <a:bodyPr>
            <a:normAutofit/>
          </a:bodyPr>
          <a:lstStyle/>
          <a:p>
            <a:pPr marL="914400" indent="-914400" algn="l" rtl="0">
              <a:buAutoNum type="arabicPeriod"/>
            </a:pPr>
            <a:r>
              <a:rPr lang="en-US" sz="4000" b="1" dirty="0" smtClean="0"/>
              <a:t>peptic ulcer: as </a:t>
            </a:r>
            <a:r>
              <a:rPr lang="en-US" sz="4000" b="1" dirty="0"/>
              <a:t>they promote healing of peptic ulcer and reduce relapse rate </a:t>
            </a:r>
          </a:p>
          <a:p>
            <a:pPr algn="l" rtl="0">
              <a:buNone/>
            </a:pPr>
            <a:r>
              <a:rPr lang="en-US" sz="4000" b="1" dirty="0"/>
              <a:t>2. reflux </a:t>
            </a:r>
            <a:r>
              <a:rPr lang="en-US" sz="4000" b="1" dirty="0" err="1" smtClean="0"/>
              <a:t>esophagitis</a:t>
            </a:r>
            <a:r>
              <a:rPr lang="en-US" sz="4000" b="1" dirty="0" smtClean="0"/>
              <a:t> (GERD, heartburn)</a:t>
            </a:r>
          </a:p>
          <a:p>
            <a:pPr algn="l" rtl="0">
              <a:buNone/>
            </a:pPr>
            <a:r>
              <a:rPr lang="en-US" sz="4000" b="1" dirty="0" smtClean="0"/>
              <a:t>3.  Acute stress ulcers</a:t>
            </a:r>
            <a:endParaRPr lang="ar-IQ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Adverse effects 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600" b="1" dirty="0"/>
              <a:t>1. Diarrhea and skin </a:t>
            </a:r>
            <a:r>
              <a:rPr lang="en-US" sz="3600" b="1" dirty="0" smtClean="0"/>
              <a:t>rash, </a:t>
            </a:r>
            <a:r>
              <a:rPr lang="en-US" sz="3600" b="1" dirty="0"/>
              <a:t>mental confusion in </a:t>
            </a:r>
            <a:r>
              <a:rPr lang="en-US" sz="3600" b="1" dirty="0" smtClean="0"/>
              <a:t>elderly </a:t>
            </a:r>
            <a:endParaRPr lang="en-US" sz="3600" b="1" dirty="0"/>
          </a:p>
          <a:p>
            <a:pPr algn="l" rtl="0">
              <a:buNone/>
            </a:pPr>
            <a:r>
              <a:rPr lang="it-IT" sz="3600" b="1" dirty="0"/>
              <a:t>2</a:t>
            </a:r>
            <a:r>
              <a:rPr lang="it-IT" sz="3600" b="1" dirty="0" smtClean="0"/>
              <a:t>. </a:t>
            </a:r>
            <a:r>
              <a:rPr lang="it-IT" sz="3600" b="1" dirty="0" smtClean="0">
                <a:solidFill>
                  <a:schemeClr val="accent1"/>
                </a:solidFill>
              </a:rPr>
              <a:t>Gynaecomastia &amp; galactorea </a:t>
            </a:r>
            <a:r>
              <a:rPr lang="it-IT" sz="3600" b="1" dirty="0"/>
              <a:t>due to anti-androgen </a:t>
            </a:r>
            <a:r>
              <a:rPr lang="it-IT" sz="3600" b="1" dirty="0" smtClean="0"/>
              <a:t>effect of cimetidine </a:t>
            </a:r>
            <a:endParaRPr lang="it-IT" sz="3600" b="1" dirty="0"/>
          </a:p>
          <a:p>
            <a:pPr algn="l" rtl="0">
              <a:buNone/>
            </a:pPr>
            <a:r>
              <a:rPr lang="en-US" sz="3600" b="1" dirty="0"/>
              <a:t>3</a:t>
            </a:r>
            <a:r>
              <a:rPr lang="en-US" sz="3600" b="1" dirty="0" smtClean="0"/>
              <a:t>. </a:t>
            </a:r>
            <a:r>
              <a:rPr lang="en-US" sz="3600" b="1" dirty="0"/>
              <a:t>Cimetidine is </a:t>
            </a:r>
            <a:r>
              <a:rPr lang="en-US" sz="3600" b="1" dirty="0">
                <a:solidFill>
                  <a:schemeClr val="accent1"/>
                </a:solidFill>
              </a:rPr>
              <a:t>an enzyme inhibitor </a:t>
            </a:r>
            <a:r>
              <a:rPr lang="en-US" sz="3600" b="1" dirty="0" smtClean="0"/>
              <a:t>reversibly inhibits cytochrome </a:t>
            </a:r>
            <a:r>
              <a:rPr lang="en-US" sz="3600" b="1" dirty="0">
                <a:solidFill>
                  <a:schemeClr val="accent1"/>
                </a:solidFill>
              </a:rPr>
              <a:t>P450</a:t>
            </a:r>
            <a:r>
              <a:rPr lang="en-US" sz="3600" b="1" dirty="0"/>
              <a:t>. This </a:t>
            </a:r>
            <a:r>
              <a:rPr lang="en-US" sz="3600" b="1" dirty="0" smtClean="0"/>
              <a:t>inhibits </a:t>
            </a:r>
            <a:r>
              <a:rPr lang="en-US" sz="3600" b="1" dirty="0"/>
              <a:t>the metabolism of </a:t>
            </a:r>
            <a:r>
              <a:rPr lang="en-US" sz="3600" b="1" dirty="0" smtClean="0"/>
              <a:t>drugs </a:t>
            </a:r>
            <a:r>
              <a:rPr lang="en-US" sz="3600" b="1" dirty="0"/>
              <a:t>as warfarin, phenytoin, </a:t>
            </a:r>
            <a:r>
              <a:rPr lang="en-US" sz="3600" b="1" dirty="0" err="1"/>
              <a:t>propranolol</a:t>
            </a:r>
            <a:r>
              <a:rPr lang="en-US" sz="3600" b="1" dirty="0"/>
              <a:t>, metoprolol, </a:t>
            </a:r>
            <a:r>
              <a:rPr lang="en-US" sz="3600" b="1" dirty="0" smtClean="0"/>
              <a:t>and </a:t>
            </a:r>
            <a:r>
              <a:rPr lang="en-US" sz="3600" b="1" dirty="0"/>
              <a:t>theophylline. </a:t>
            </a: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Pharmacokinetics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pPr algn="l" rtl="0"/>
            <a:r>
              <a:rPr lang="en-US" sz="4000" b="1" dirty="0" err="1" smtClean="0">
                <a:solidFill>
                  <a:srgbClr val="FF0000"/>
                </a:solidFill>
              </a:rPr>
              <a:t>Cimetidine</a:t>
            </a:r>
            <a:r>
              <a:rPr lang="en-US" sz="4000" b="1" dirty="0" smtClean="0">
                <a:solidFill>
                  <a:srgbClr val="FF0000"/>
                </a:solidFill>
              </a:rPr>
              <a:t>:</a:t>
            </a:r>
            <a:r>
              <a:rPr lang="en-US" sz="4000" b="1" dirty="0" smtClean="0"/>
              <a:t> is </a:t>
            </a:r>
            <a:r>
              <a:rPr lang="en-US" sz="3600" b="1" dirty="0"/>
              <a:t>well absorbed when given orally, half-life about 2 hours. Partly metabolized in the liver but mainly excreted unchanged by the kidney. The half-life increase up to 5 hours in case of renal failure </a:t>
            </a:r>
            <a:endParaRPr lang="en-US" sz="3600" b="1" dirty="0" smtClean="0"/>
          </a:p>
          <a:p>
            <a:pPr algn="l" rtl="0"/>
            <a:r>
              <a:rPr lang="en-US" sz="4000" b="1" dirty="0" smtClean="0">
                <a:solidFill>
                  <a:srgbClr val="FF0000"/>
                </a:solidFill>
              </a:rPr>
              <a:t>Ranitidine: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chemeClr val="accent1"/>
                </a:solidFill>
              </a:rPr>
              <a:t>less </a:t>
            </a:r>
            <a:r>
              <a:rPr lang="en-US" sz="3600" b="1" dirty="0">
                <a:solidFill>
                  <a:schemeClr val="accent1"/>
                </a:solidFill>
              </a:rPr>
              <a:t>enzyme inhibitor than cimetidine</a:t>
            </a:r>
            <a:r>
              <a:rPr lang="en-US" sz="3600" b="1" dirty="0"/>
              <a:t>, and fewer incidences of adverse effects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Proton Pump Inhibitors: 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Autofit/>
          </a:bodyPr>
          <a:lstStyle/>
          <a:p>
            <a:pPr algn="ctr" rtl="0">
              <a:buNone/>
            </a:pPr>
            <a:r>
              <a:rPr lang="en-US" sz="4000" b="1" dirty="0">
                <a:solidFill>
                  <a:srgbClr val="0070C0"/>
                </a:solidFill>
              </a:rPr>
              <a:t>Omeprazole, </a:t>
            </a:r>
            <a:r>
              <a:rPr lang="en-US" sz="4000" b="1" dirty="0" smtClean="0">
                <a:solidFill>
                  <a:srgbClr val="0070C0"/>
                </a:solidFill>
              </a:rPr>
              <a:t>Lansoprazole </a:t>
            </a:r>
            <a:endParaRPr lang="en-US" sz="4000" b="1" dirty="0">
              <a:solidFill>
                <a:srgbClr val="0070C0"/>
              </a:solidFill>
            </a:endParaRPr>
          </a:p>
          <a:p>
            <a:pPr algn="l" rtl="0"/>
            <a:r>
              <a:rPr lang="en-US" sz="3600" b="1" dirty="0" smtClean="0"/>
              <a:t>Irreversibly </a:t>
            </a:r>
            <a:r>
              <a:rPr lang="en-US" sz="3600" b="1" dirty="0">
                <a:solidFill>
                  <a:schemeClr val="accent1"/>
                </a:solidFill>
              </a:rPr>
              <a:t>inhibits </a:t>
            </a:r>
            <a:r>
              <a:rPr lang="en-US" sz="3600" b="1" dirty="0" smtClean="0">
                <a:solidFill>
                  <a:schemeClr val="accent1"/>
                </a:solidFill>
              </a:rPr>
              <a:t>H+/K</a:t>
            </a:r>
            <a:r>
              <a:rPr lang="en-US" sz="3600" b="1" dirty="0">
                <a:solidFill>
                  <a:schemeClr val="accent1"/>
                </a:solidFill>
              </a:rPr>
              <a:t>+ </a:t>
            </a:r>
            <a:r>
              <a:rPr lang="en-US" sz="3600" b="1" dirty="0" smtClean="0">
                <a:solidFill>
                  <a:schemeClr val="accent1"/>
                </a:solidFill>
              </a:rPr>
              <a:t>ATPase </a:t>
            </a:r>
            <a:r>
              <a:rPr lang="en-US" sz="3600" b="1" dirty="0" smtClean="0"/>
              <a:t>enzyme, </a:t>
            </a:r>
            <a:r>
              <a:rPr lang="en-US" sz="3600" b="1" dirty="0"/>
              <a:t>which effectively stops the proton pump and thus prevents the formation of gastric acid. It is the most effective agent in severe cases of ulceration and esophageal </a:t>
            </a:r>
            <a:r>
              <a:rPr lang="en-US" sz="3600" b="1" dirty="0" smtClean="0"/>
              <a:t>reflux</a:t>
            </a:r>
          </a:p>
          <a:p>
            <a:pPr algn="l" rtl="0"/>
            <a:r>
              <a:rPr lang="en-US" sz="3600" b="1" dirty="0" smtClean="0"/>
              <a:t>They </a:t>
            </a:r>
            <a:r>
              <a:rPr lang="en-US" sz="3600" b="1" dirty="0"/>
              <a:t>are </a:t>
            </a:r>
            <a:r>
              <a:rPr lang="en-US" sz="3600" b="1" dirty="0">
                <a:solidFill>
                  <a:schemeClr val="accent1"/>
                </a:solidFill>
              </a:rPr>
              <a:t>more potent </a:t>
            </a:r>
            <a:r>
              <a:rPr lang="en-US" sz="3600" b="1" dirty="0"/>
              <a:t>than all the other antiulcer drugs, as they inhibit the final </a:t>
            </a:r>
            <a:r>
              <a:rPr lang="en-US" sz="3600" b="1" dirty="0" smtClean="0"/>
              <a:t>common step </a:t>
            </a:r>
            <a:r>
              <a:rPr lang="en-US" sz="3600" b="1" dirty="0"/>
              <a:t>in acid secretion. They also promote healing of the ulcer </a:t>
            </a: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Omeprazole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Autofit/>
          </a:bodyPr>
          <a:lstStyle/>
          <a:p>
            <a:pPr algn="l" rtl="0"/>
            <a:r>
              <a:rPr lang="en-US" sz="3600" b="1" dirty="0" err="1" smtClean="0"/>
              <a:t>Omeprazole</a:t>
            </a:r>
            <a:r>
              <a:rPr lang="en-US" sz="3600" b="1" dirty="0" smtClean="0"/>
              <a:t> is </a:t>
            </a:r>
            <a:r>
              <a:rPr lang="en-US" sz="3600" b="1" dirty="0"/>
              <a:t>a pro-drug </a:t>
            </a:r>
            <a:r>
              <a:rPr lang="en-US" sz="3600" b="1" dirty="0" smtClean="0"/>
              <a:t>, </a:t>
            </a:r>
            <a:r>
              <a:rPr lang="en-US" sz="3600" b="1" dirty="0"/>
              <a:t>enters the parietal cell from the blood by non-ionic </a:t>
            </a:r>
            <a:r>
              <a:rPr lang="en-US" sz="3600" b="1" dirty="0" smtClean="0"/>
              <a:t>diffusion. </a:t>
            </a:r>
          </a:p>
          <a:p>
            <a:pPr algn="l" rtl="0"/>
            <a:r>
              <a:rPr lang="en-US" sz="3600" b="1" dirty="0" smtClean="0"/>
              <a:t>It is given orally, and because of its degradation by the acidic medium in the stomach it is given in enteric coated tablet.</a:t>
            </a:r>
          </a:p>
          <a:p>
            <a:pPr algn="l" rtl="0"/>
            <a:r>
              <a:rPr lang="en-US" sz="3600" b="1" dirty="0" smtClean="0"/>
              <a:t>It is used in peptic ulcer, GERD, stress ulcers and </a:t>
            </a:r>
            <a:r>
              <a:rPr lang="en-US" sz="3600" b="1" dirty="0" err="1" smtClean="0"/>
              <a:t>Zollinger</a:t>
            </a:r>
            <a:r>
              <a:rPr lang="en-US" sz="3600" b="1" dirty="0" smtClean="0"/>
              <a:t>-Ellison syndrome (gastrin secreting tumor of the pancreas) </a:t>
            </a:r>
            <a:endParaRPr lang="ar-IQ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pic>
        <p:nvPicPr>
          <p:cNvPr id="4" name="عنصر نائب للمحتوى 3" descr="photo_2020-03-23_15-42-5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476672"/>
            <a:ext cx="9144000" cy="59766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Adverse </a:t>
            </a:r>
            <a:r>
              <a:rPr lang="en-US" sz="4800" b="1" dirty="0" smtClean="0">
                <a:solidFill>
                  <a:srgbClr val="FF0000"/>
                </a:solidFill>
              </a:rPr>
              <a:t>effects of </a:t>
            </a:r>
            <a:r>
              <a:rPr lang="en-US" sz="4800" b="1" dirty="0" err="1" smtClean="0">
                <a:solidFill>
                  <a:srgbClr val="FF0000"/>
                </a:solidFill>
              </a:rPr>
              <a:t>omeprazole</a:t>
            </a:r>
            <a:r>
              <a:rPr lang="en-US" sz="4800" b="1" dirty="0" smtClean="0">
                <a:solidFill>
                  <a:srgbClr val="FF0000"/>
                </a:solidFill>
              </a:rPr>
              <a:t>:</a:t>
            </a:r>
            <a:r>
              <a:rPr lang="en-US" sz="4800" b="1" dirty="0" smtClean="0"/>
              <a:t> </a:t>
            </a:r>
            <a:endParaRPr lang="ar-IQ" sz="4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pPr algn="l" rtl="0">
              <a:buNone/>
            </a:pPr>
            <a:r>
              <a:rPr lang="en-US" sz="3300" b="1" dirty="0" smtClean="0"/>
              <a:t>1</a:t>
            </a:r>
            <a:r>
              <a:rPr lang="en-US" sz="3400" b="1" dirty="0" smtClean="0"/>
              <a:t>. Nausea, headache, diarrhea and clostridium </a:t>
            </a:r>
            <a:r>
              <a:rPr lang="en-US" sz="3400" b="1" dirty="0" err="1" smtClean="0"/>
              <a:t>difficile</a:t>
            </a:r>
            <a:r>
              <a:rPr lang="en-US" sz="3400" b="1" dirty="0" smtClean="0"/>
              <a:t> colitis </a:t>
            </a:r>
          </a:p>
          <a:p>
            <a:pPr algn="l" rtl="0">
              <a:buNone/>
            </a:pPr>
            <a:r>
              <a:rPr lang="en-US" sz="3400" b="1" dirty="0" smtClean="0"/>
              <a:t>2. </a:t>
            </a:r>
            <a:r>
              <a:rPr lang="en-US" sz="3400" b="1" dirty="0" err="1" smtClean="0"/>
              <a:t>Omeprazole</a:t>
            </a:r>
            <a:r>
              <a:rPr lang="en-US" sz="3400" b="1" dirty="0" smtClean="0"/>
              <a:t> is </a:t>
            </a:r>
            <a:r>
              <a:rPr lang="en-US" sz="3400" b="1" dirty="0" smtClean="0">
                <a:solidFill>
                  <a:schemeClr val="accent1"/>
                </a:solidFill>
              </a:rPr>
              <a:t>an enzyme inhibitor</a:t>
            </a:r>
            <a:r>
              <a:rPr lang="en-US" sz="3400" b="1" dirty="0" smtClean="0"/>
              <a:t>, </a:t>
            </a:r>
            <a:r>
              <a:rPr lang="en-US" sz="3400" b="1" u="sng" dirty="0" smtClean="0"/>
              <a:t>decreasing the metabolism of </a:t>
            </a:r>
            <a:r>
              <a:rPr lang="en-US" sz="3400" b="1" u="sng" dirty="0" err="1" smtClean="0"/>
              <a:t>warfarin</a:t>
            </a:r>
            <a:r>
              <a:rPr lang="en-US" sz="3400" b="1" u="sng" dirty="0" smtClean="0"/>
              <a:t>, </a:t>
            </a:r>
            <a:r>
              <a:rPr lang="en-US" sz="3400" b="1" u="sng" dirty="0" err="1" smtClean="0"/>
              <a:t>phenytoin</a:t>
            </a:r>
            <a:r>
              <a:rPr lang="en-US" sz="3400" b="1" u="sng" dirty="0" smtClean="0"/>
              <a:t>, </a:t>
            </a:r>
            <a:r>
              <a:rPr lang="en-US" sz="3400" b="1" u="sng" dirty="0" err="1" smtClean="0"/>
              <a:t>carbamazepine</a:t>
            </a:r>
            <a:r>
              <a:rPr lang="en-US" sz="3400" b="1" u="sng" dirty="0" smtClean="0"/>
              <a:t> and diazepam</a:t>
            </a:r>
            <a:r>
              <a:rPr lang="en-US" sz="3400" b="1" dirty="0" smtClean="0"/>
              <a:t>. </a:t>
            </a:r>
          </a:p>
          <a:p>
            <a:pPr algn="l" rtl="0">
              <a:buNone/>
            </a:pPr>
            <a:r>
              <a:rPr lang="en-US" sz="3400" b="1" dirty="0" smtClean="0"/>
              <a:t>3. </a:t>
            </a:r>
            <a:r>
              <a:rPr lang="en-US" sz="3400" b="1" dirty="0" err="1" smtClean="0"/>
              <a:t>Omeprazole</a:t>
            </a:r>
            <a:r>
              <a:rPr lang="en-US" sz="3400" b="1" dirty="0" smtClean="0"/>
              <a:t> </a:t>
            </a:r>
            <a:r>
              <a:rPr lang="en-US" sz="3400" b="1" u="sng" dirty="0" smtClean="0"/>
              <a:t>decreases </a:t>
            </a:r>
            <a:r>
              <a:rPr lang="en-US" sz="3400" b="1" u="sng" dirty="0" err="1" smtClean="0"/>
              <a:t>clopidogrel</a:t>
            </a:r>
            <a:r>
              <a:rPr lang="en-US" sz="3400" b="1" u="sng" dirty="0" smtClean="0"/>
              <a:t> efficacy </a:t>
            </a:r>
            <a:r>
              <a:rPr lang="en-US" sz="3400" b="1" dirty="0" smtClean="0"/>
              <a:t>by inhibiting the conversion to its active form.</a:t>
            </a:r>
          </a:p>
          <a:p>
            <a:pPr algn="l" rtl="0">
              <a:buNone/>
            </a:pPr>
            <a:r>
              <a:rPr lang="en-US" sz="3400" b="1" dirty="0" smtClean="0"/>
              <a:t>4. Chronic </a:t>
            </a:r>
            <a:r>
              <a:rPr lang="en-US" sz="3400" b="1" dirty="0" err="1" smtClean="0"/>
              <a:t>hypochlorhydria</a:t>
            </a:r>
            <a:r>
              <a:rPr lang="en-US" sz="3400" b="1" dirty="0" smtClean="0"/>
              <a:t> also </a:t>
            </a:r>
            <a:r>
              <a:rPr lang="en-US" sz="3400" b="1" u="sng" dirty="0" smtClean="0">
                <a:solidFill>
                  <a:schemeClr val="accent1"/>
                </a:solidFill>
              </a:rPr>
              <a:t>decrease the absorption of vitamin B12 </a:t>
            </a:r>
            <a:r>
              <a:rPr lang="en-US" sz="3400" b="1" u="sng" dirty="0" smtClean="0"/>
              <a:t>which leads to </a:t>
            </a:r>
            <a:r>
              <a:rPr lang="en-US" sz="3400" b="1" u="sng" dirty="0" err="1" smtClean="0"/>
              <a:t>megaloblastic</a:t>
            </a:r>
            <a:r>
              <a:rPr lang="en-US" sz="3400" b="1" u="sng" dirty="0" smtClean="0"/>
              <a:t> anemia </a:t>
            </a:r>
            <a:endParaRPr lang="ar-IQ" sz="3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Autofit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Common gastrointestinal conditions: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196752"/>
            <a:ext cx="8640960" cy="5661248"/>
          </a:xfrm>
        </p:spPr>
        <p:txBody>
          <a:bodyPr>
            <a:normAutofit/>
          </a:bodyPr>
          <a:lstStyle/>
          <a:p>
            <a:pPr marL="742950" indent="-742950" algn="l" rtl="0">
              <a:buAutoNum type="arabicPeriod"/>
            </a:pPr>
            <a:r>
              <a:rPr lang="en-US" sz="3600" b="1" dirty="0" smtClean="0"/>
              <a:t>Peptic ulcers </a:t>
            </a:r>
            <a:endParaRPr lang="en-US" sz="3600" b="1" dirty="0"/>
          </a:p>
          <a:p>
            <a:pPr marL="742950" indent="-742950" algn="l" rtl="0">
              <a:buAutoNum type="arabicPeriod"/>
            </a:pPr>
            <a:r>
              <a:rPr lang="en-US" sz="3600" b="1" dirty="0" smtClean="0"/>
              <a:t>Gastroesophageal reflux disease (GERD)</a:t>
            </a:r>
          </a:p>
          <a:p>
            <a:pPr marL="742950" indent="-742950" algn="l" rtl="0">
              <a:buAutoNum type="arabicPeriod"/>
            </a:pPr>
            <a:r>
              <a:rPr lang="en-US" sz="3600" b="1" dirty="0" smtClean="0"/>
              <a:t>Vomiting </a:t>
            </a:r>
          </a:p>
          <a:p>
            <a:pPr marL="742950" indent="-742950" algn="l" rtl="0">
              <a:buAutoNum type="arabicPeriod"/>
            </a:pPr>
            <a:r>
              <a:rPr lang="en-US" sz="3600" b="1" dirty="0" smtClean="0"/>
              <a:t>Diarrhea</a:t>
            </a:r>
          </a:p>
          <a:p>
            <a:pPr marL="742950" indent="-742950" algn="l" rtl="0">
              <a:buAutoNum type="arabicPeriod"/>
            </a:pPr>
            <a:r>
              <a:rPr lang="en-US" sz="3600" b="1" dirty="0" smtClean="0"/>
              <a:t>Constipation</a:t>
            </a:r>
          </a:p>
          <a:p>
            <a:pPr marL="742950" indent="-742950" algn="l" rtl="0">
              <a:buAutoNum type="arabicPeriod"/>
            </a:pPr>
            <a:r>
              <a:rPr lang="en-US" sz="3600" b="1" dirty="0" smtClean="0"/>
              <a:t>Irritable bowel syndrome (IBS) </a:t>
            </a:r>
          </a:p>
          <a:p>
            <a:pPr marL="742950" indent="-742950" algn="l" rtl="0">
              <a:buAutoNum type="arabicPeriod"/>
            </a:pPr>
            <a:r>
              <a:rPr lang="en-US" sz="3600" b="1" dirty="0" smtClean="0"/>
              <a:t>Inflammatory bowel disease (IBD) </a:t>
            </a: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MCQ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145435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b="1" dirty="0" smtClean="0"/>
              <a:t>A </a:t>
            </a:r>
            <a:r>
              <a:rPr lang="en-US" b="1" dirty="0"/>
              <a:t>45-year-old man with a duodenal ulcer was treated with a </a:t>
            </a:r>
            <a:r>
              <a:rPr lang="en-US" b="1" dirty="0" smtClean="0"/>
              <a:t>combination </a:t>
            </a:r>
            <a:r>
              <a:rPr lang="en-US" b="1" dirty="0"/>
              <a:t>of </a:t>
            </a:r>
            <a:r>
              <a:rPr lang="en-US" b="1" dirty="0" smtClean="0"/>
              <a:t>drugs </a:t>
            </a:r>
            <a:r>
              <a:rPr lang="en-US" b="1" dirty="0"/>
              <a:t>to heal the mucosal damage </a:t>
            </a:r>
            <a:r>
              <a:rPr lang="en-US" b="1" dirty="0" smtClean="0"/>
              <a:t>and </a:t>
            </a:r>
            <a:r>
              <a:rPr lang="en-US" b="1" dirty="0"/>
              <a:t>to eradicate </a:t>
            </a:r>
            <a:r>
              <a:rPr lang="en-US" b="1" dirty="0" smtClean="0"/>
              <a:t>H. pylori. Which </a:t>
            </a:r>
            <a:r>
              <a:rPr lang="en-US" b="1" dirty="0"/>
              <a:t>of the following </a:t>
            </a:r>
            <a:r>
              <a:rPr lang="en-US" b="1" dirty="0" smtClean="0"/>
              <a:t>drugs </a:t>
            </a:r>
            <a:r>
              <a:rPr lang="en-US" b="1" dirty="0"/>
              <a:t>is </a:t>
            </a:r>
            <a:r>
              <a:rPr lang="en-US" b="1" dirty="0" smtClean="0"/>
              <a:t>commonly used?</a:t>
            </a:r>
          </a:p>
          <a:p>
            <a:pPr marL="0" indent="0" algn="l" rtl="0">
              <a:buNone/>
            </a:pPr>
            <a:r>
              <a:rPr lang="en-US" b="1" dirty="0" smtClean="0"/>
              <a:t>a. Cefazolin</a:t>
            </a:r>
            <a:endParaRPr lang="en-US" b="1" dirty="0"/>
          </a:p>
          <a:p>
            <a:pPr marL="0" indent="0" algn="l" rtl="0">
              <a:buNone/>
            </a:pPr>
            <a:r>
              <a:rPr lang="en-US" b="1" dirty="0" smtClean="0"/>
              <a:t>b. Ciprofloxacin</a:t>
            </a:r>
            <a:endParaRPr lang="en-US" b="1" dirty="0"/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c. </a:t>
            </a:r>
            <a:r>
              <a:rPr lang="en-US" b="1" dirty="0" smtClean="0"/>
              <a:t>Clarithromycin</a:t>
            </a:r>
            <a:endParaRPr lang="en-US" b="1" dirty="0"/>
          </a:p>
          <a:p>
            <a:pPr marL="0" indent="0" algn="l" rtl="0">
              <a:buNone/>
            </a:pPr>
            <a:r>
              <a:rPr lang="en-US" b="1" dirty="0" smtClean="0"/>
              <a:t>d. Clindamycin</a:t>
            </a:r>
            <a:endParaRPr lang="en-US" b="1" dirty="0"/>
          </a:p>
          <a:p>
            <a:pPr marL="0" indent="0" algn="l" rtl="0">
              <a:buNone/>
            </a:pPr>
            <a:r>
              <a:rPr lang="en-US" b="1" dirty="0" smtClean="0"/>
              <a:t>e. Vancomycin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3603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MCQ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052736"/>
            <a:ext cx="8352928" cy="5805264"/>
          </a:xfrm>
        </p:spPr>
        <p:txBody>
          <a:bodyPr>
            <a:noAutofit/>
          </a:bodyPr>
          <a:lstStyle/>
          <a:p>
            <a:pPr marL="514350" indent="-514350" algn="l" rtl="0">
              <a:buNone/>
            </a:pPr>
            <a:r>
              <a:rPr lang="en-US" sz="3300" b="1" dirty="0" smtClean="0"/>
              <a:t>In  H. pylori eradication,</a:t>
            </a:r>
          </a:p>
          <a:p>
            <a:pPr marL="514350" lvl="0" indent="-514350" algn="l" rtl="0" fontAlgn="base">
              <a:buFont typeface="+mj-lt"/>
              <a:buAutoNum type="alphaUcPeriod"/>
            </a:pPr>
            <a:r>
              <a:rPr lang="en-US" sz="3300" b="1" dirty="0" smtClean="0"/>
              <a:t>It is necessary for GERD management. </a:t>
            </a:r>
          </a:p>
          <a:p>
            <a:pPr marL="514350" lvl="0" indent="-514350" algn="l" rtl="0" fontAlgn="base">
              <a:buFont typeface="+mj-lt"/>
              <a:buAutoNum type="alphaUcPeriod"/>
            </a:pPr>
            <a:r>
              <a:rPr lang="en-US" sz="3300" b="1" dirty="0" smtClean="0">
                <a:solidFill>
                  <a:srgbClr val="FF0000"/>
                </a:solidFill>
              </a:rPr>
              <a:t>B</a:t>
            </a:r>
            <a:r>
              <a:rPr lang="en-US" sz="3300" b="1" dirty="0" smtClean="0"/>
              <a:t>ismuth </a:t>
            </a:r>
            <a:r>
              <a:rPr lang="en-US" sz="3300" b="1" dirty="0" err="1" smtClean="0"/>
              <a:t>chelate</a:t>
            </a:r>
            <a:r>
              <a:rPr lang="en-US" sz="3300" b="1" dirty="0" smtClean="0"/>
              <a:t> helps in the eradication of H. pylori</a:t>
            </a:r>
          </a:p>
          <a:p>
            <a:pPr marL="514350" lvl="0" indent="-514350" algn="l" rtl="0" fontAlgn="base">
              <a:buFont typeface="+mj-lt"/>
              <a:buAutoNum type="alphaUcPeriod"/>
            </a:pPr>
            <a:r>
              <a:rPr lang="en-US" sz="3300" b="1" dirty="0" err="1" smtClean="0"/>
              <a:t>Clarithromycin</a:t>
            </a:r>
            <a:r>
              <a:rPr lang="en-US" sz="3300" b="1" dirty="0" smtClean="0"/>
              <a:t> is part of quadruple therapy</a:t>
            </a:r>
          </a:p>
          <a:p>
            <a:pPr marL="514350" lvl="0" indent="-514350" algn="l" rtl="0" fontAlgn="base">
              <a:buFont typeface="+mj-lt"/>
              <a:buAutoNum type="alphaUcPeriod"/>
            </a:pPr>
            <a:r>
              <a:rPr lang="en-US" sz="3300" b="1" dirty="0" smtClean="0"/>
              <a:t>Amoxicillin can be substituted by </a:t>
            </a:r>
            <a:r>
              <a:rPr lang="en-US" sz="3300" b="1" dirty="0" err="1" smtClean="0"/>
              <a:t>ampicillin</a:t>
            </a:r>
            <a:endParaRPr lang="en-US" sz="3300" b="1" dirty="0" smtClean="0"/>
          </a:p>
          <a:p>
            <a:pPr marL="514350" lvl="0" indent="-514350" algn="l" rtl="0" fontAlgn="base">
              <a:buFont typeface="+mj-lt"/>
              <a:buAutoNum type="alphaUcPeriod"/>
            </a:pPr>
            <a:r>
              <a:rPr lang="en-US" sz="3300" b="1" dirty="0" smtClean="0"/>
              <a:t>Triple therapy for H. pylori eradication include </a:t>
            </a:r>
            <a:r>
              <a:rPr lang="en-US" sz="3300" b="1" dirty="0" err="1" smtClean="0"/>
              <a:t>omeprazole</a:t>
            </a:r>
            <a:r>
              <a:rPr lang="en-US" sz="3300" b="1" dirty="0" smtClean="0"/>
              <a:t> + </a:t>
            </a:r>
            <a:r>
              <a:rPr lang="en-US" sz="3300" b="1" dirty="0" err="1" smtClean="0"/>
              <a:t>Gentamicin</a:t>
            </a:r>
            <a:r>
              <a:rPr lang="en-US" sz="3300" b="1" dirty="0" smtClean="0"/>
              <a:t> + amoxicillin</a:t>
            </a:r>
            <a:endParaRPr lang="ar-IQ" sz="3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MCQ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59226"/>
            <a:ext cx="8229600" cy="5877272"/>
          </a:xfrm>
        </p:spPr>
        <p:txBody>
          <a:bodyPr>
            <a:normAutofit/>
          </a:bodyPr>
          <a:lstStyle/>
          <a:p>
            <a:pPr marL="514350" indent="-514350" algn="l" rtl="0">
              <a:buNone/>
            </a:pPr>
            <a:r>
              <a:rPr lang="en-US" sz="3300" b="1" dirty="0"/>
              <a:t> The primary pharmacologic action of omeprazole is the reduction of</a:t>
            </a:r>
          </a:p>
          <a:p>
            <a:pPr marL="514350" indent="-514350" algn="l" rtl="0">
              <a:buNone/>
            </a:pPr>
            <a:r>
              <a:rPr lang="en-US" sz="3300" b="1" dirty="0"/>
              <a:t>a. Volume of gastric juice</a:t>
            </a:r>
          </a:p>
          <a:p>
            <a:pPr marL="514350" indent="-514350" algn="l" rtl="0">
              <a:buNone/>
            </a:pPr>
            <a:r>
              <a:rPr lang="en-US" sz="3300" b="1" dirty="0"/>
              <a:t>b. Gastric motility</a:t>
            </a:r>
          </a:p>
          <a:p>
            <a:pPr marL="514350" indent="-514350" algn="l" rtl="0">
              <a:buNone/>
            </a:pPr>
            <a:r>
              <a:rPr lang="en-US" sz="3300" b="1" dirty="0"/>
              <a:t>c. Secretion of pepsin</a:t>
            </a:r>
          </a:p>
          <a:p>
            <a:pPr marL="514350" indent="-514350" algn="l" rtl="0">
              <a:buNone/>
            </a:pPr>
            <a:r>
              <a:rPr lang="en-US" sz="3300" b="1" dirty="0">
                <a:solidFill>
                  <a:srgbClr val="FF0000"/>
                </a:solidFill>
              </a:rPr>
              <a:t>d. </a:t>
            </a:r>
            <a:r>
              <a:rPr lang="en-US" sz="3300" b="1" dirty="0"/>
              <a:t>Secretion of gastric acid</a:t>
            </a:r>
          </a:p>
          <a:p>
            <a:pPr marL="514350" indent="-514350" algn="l" rtl="0">
              <a:buNone/>
            </a:pPr>
            <a:r>
              <a:rPr lang="en-US" sz="3300" b="1" dirty="0"/>
              <a:t>e. Secretion of intrinsic factor</a:t>
            </a:r>
            <a:endParaRPr lang="en-US" sz="3300" b="1" dirty="0" smtClean="0"/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MCQ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500" b="1" dirty="0"/>
              <a:t>Omeprazole, an agent for the promotion of healing of peptic </a:t>
            </a:r>
            <a:r>
              <a:rPr lang="en-US" sz="3500" b="1" dirty="0" smtClean="0"/>
              <a:t>ulcers, has </a:t>
            </a:r>
            <a:r>
              <a:rPr lang="en-US" sz="3500" b="1" dirty="0"/>
              <a:t>a mechanism of action that is based on</a:t>
            </a:r>
          </a:p>
          <a:p>
            <a:pPr algn="l" rtl="0">
              <a:buNone/>
            </a:pPr>
            <a:r>
              <a:rPr lang="en-US" sz="3500" b="1" dirty="0"/>
              <a:t>a. Prostaglandins</a:t>
            </a:r>
          </a:p>
          <a:p>
            <a:pPr algn="l" rtl="0">
              <a:buNone/>
            </a:pPr>
            <a:r>
              <a:rPr lang="en-US" sz="3500" b="1" dirty="0"/>
              <a:t>b. Gastric secretion</a:t>
            </a:r>
          </a:p>
          <a:p>
            <a:pPr algn="l" rtl="0">
              <a:buNone/>
            </a:pPr>
            <a:r>
              <a:rPr lang="en-US" sz="3500" b="1" dirty="0"/>
              <a:t>c. Pepsin secretion</a:t>
            </a:r>
          </a:p>
          <a:p>
            <a:pPr algn="l" rtl="0">
              <a:buNone/>
            </a:pPr>
            <a:r>
              <a:rPr lang="en-US" sz="3500" b="1" dirty="0">
                <a:solidFill>
                  <a:srgbClr val="FF0000"/>
                </a:solidFill>
              </a:rPr>
              <a:t>d. </a:t>
            </a:r>
            <a:r>
              <a:rPr lang="en-US" sz="3500" b="1" dirty="0" smtClean="0"/>
              <a:t>H+/K+ ATPase</a:t>
            </a:r>
            <a:endParaRPr lang="en-US" sz="3500" b="1" dirty="0"/>
          </a:p>
          <a:p>
            <a:pPr algn="l" rtl="0">
              <a:buNone/>
            </a:pPr>
            <a:r>
              <a:rPr lang="en-US" sz="3500" b="1" dirty="0"/>
              <a:t>e. Anticholinergic action</a:t>
            </a:r>
            <a:endParaRPr lang="ar-IQ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MCQ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3600" b="1" dirty="0" smtClean="0"/>
              <a:t>The preferred </a:t>
            </a:r>
            <a:r>
              <a:rPr lang="en-US" sz="3600" b="1" dirty="0"/>
              <a:t>drug therapy for </a:t>
            </a:r>
            <a:r>
              <a:rPr lang="en-US" sz="3600" b="1" dirty="0" err="1"/>
              <a:t>Zollinger</a:t>
            </a:r>
            <a:r>
              <a:rPr lang="en-US" sz="3600" b="1" dirty="0"/>
              <a:t>-Ellison </a:t>
            </a:r>
            <a:r>
              <a:rPr lang="en-US" sz="3600" b="1" dirty="0" smtClean="0"/>
              <a:t>syndrome is</a:t>
            </a:r>
          </a:p>
          <a:p>
            <a:pPr marL="0" indent="0" algn="l" rtl="0">
              <a:buNone/>
            </a:pPr>
            <a:r>
              <a:rPr lang="en-US" sz="3600" b="1" dirty="0" smtClean="0"/>
              <a:t>a</a:t>
            </a:r>
            <a:r>
              <a:rPr lang="en-US" sz="3600" b="1" dirty="0"/>
              <a:t>. Ranitidine</a:t>
            </a:r>
          </a:p>
          <a:p>
            <a:pPr marL="0" indent="0" algn="l" rtl="0">
              <a:buNone/>
            </a:pPr>
            <a:r>
              <a:rPr lang="en-US" sz="3600" b="1" dirty="0"/>
              <a:t>b. Ca </a:t>
            </a:r>
            <a:r>
              <a:rPr lang="en-US" sz="3600" b="1" dirty="0" smtClean="0"/>
              <a:t>carbonate</a:t>
            </a:r>
            <a:endParaRPr lang="en-US" sz="3600" b="1" dirty="0"/>
          </a:p>
          <a:p>
            <a:pPr marL="0" indent="0" algn="l" rtl="0">
              <a:buNone/>
            </a:pPr>
            <a:r>
              <a:rPr lang="en-US" sz="3600" b="1" dirty="0">
                <a:solidFill>
                  <a:srgbClr val="FF0000"/>
                </a:solidFill>
              </a:rPr>
              <a:t>c. </a:t>
            </a:r>
            <a:r>
              <a:rPr lang="en-US" sz="3600" b="1" dirty="0"/>
              <a:t>Omeprazole</a:t>
            </a:r>
          </a:p>
          <a:p>
            <a:pPr marL="0" indent="0" algn="l" rtl="0">
              <a:buNone/>
            </a:pPr>
            <a:r>
              <a:rPr lang="en-US" sz="3600" b="1" dirty="0"/>
              <a:t>d. </a:t>
            </a:r>
            <a:r>
              <a:rPr lang="en-US" sz="3600" b="1" dirty="0" err="1"/>
              <a:t>Sucralfate</a:t>
            </a:r>
            <a:endParaRPr lang="en-US" sz="3600" b="1" dirty="0"/>
          </a:p>
          <a:p>
            <a:pPr marL="0" indent="0" algn="l" rtl="0">
              <a:buNone/>
            </a:pPr>
            <a:r>
              <a:rPr lang="en-US" sz="3600" b="1" dirty="0"/>
              <a:t>e. </a:t>
            </a:r>
            <a:r>
              <a:rPr lang="en-US" sz="3600" b="1" dirty="0" smtClean="0"/>
              <a:t>Misoprostol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681791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MCQ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6" y="908720"/>
            <a:ext cx="9000210" cy="5760640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800" b="1" dirty="0"/>
              <a:t>A 40-year-old male </a:t>
            </a:r>
            <a:r>
              <a:rPr lang="en-US" sz="2800" b="1" dirty="0" smtClean="0"/>
              <a:t>came </a:t>
            </a:r>
            <a:r>
              <a:rPr lang="en-US" sz="2800" b="1" dirty="0"/>
              <a:t>to the emergency department with severe burning chest pain radiating into his neck. </a:t>
            </a:r>
            <a:r>
              <a:rPr lang="en-US" sz="2800" b="1" dirty="0" smtClean="0"/>
              <a:t>A </a:t>
            </a:r>
            <a:r>
              <a:rPr lang="en-US" sz="2800" b="1" dirty="0"/>
              <a:t>diagnosis of GERD was made and he was sent </a:t>
            </a:r>
            <a:r>
              <a:rPr lang="en-US" sz="2800" b="1" dirty="0" smtClean="0"/>
              <a:t>home </a:t>
            </a:r>
            <a:r>
              <a:rPr lang="en-US" sz="2800" b="1" dirty="0"/>
              <a:t>with a prescription for a drug that inhibits </a:t>
            </a:r>
            <a:r>
              <a:rPr lang="en-US" sz="2800" b="1" dirty="0" smtClean="0"/>
              <a:t>acid</a:t>
            </a:r>
            <a:r>
              <a:rPr lang="en-US" sz="2800" b="1" dirty="0"/>
              <a:t>. Which of the following is a drug </a:t>
            </a:r>
            <a:r>
              <a:rPr lang="en-US" sz="2800" b="1" dirty="0" smtClean="0"/>
              <a:t>of choice?</a:t>
            </a:r>
            <a:endParaRPr lang="en-US" sz="2800" b="1" dirty="0"/>
          </a:p>
          <a:p>
            <a:pPr marL="0" indent="0" algn="l" rtl="0">
              <a:buNone/>
            </a:pPr>
            <a:r>
              <a:rPr lang="en-US" sz="2800" b="1" dirty="0"/>
              <a:t>(A) Cimetidine</a:t>
            </a:r>
          </a:p>
          <a:p>
            <a:pPr marL="0" indent="0" algn="l" rtl="0">
              <a:buNone/>
            </a:pPr>
            <a:r>
              <a:rPr lang="en-US" sz="2800" b="1" dirty="0"/>
              <a:t>(B) </a:t>
            </a:r>
            <a:r>
              <a:rPr lang="en-US" sz="2800" b="1" dirty="0" smtClean="0"/>
              <a:t>Misoprostol </a:t>
            </a:r>
            <a:endParaRPr lang="en-US" sz="2800" b="1" dirty="0"/>
          </a:p>
          <a:p>
            <a:pPr marL="0" indent="0" algn="l" rtl="0">
              <a:buNone/>
            </a:pPr>
            <a:r>
              <a:rPr lang="en-US" sz="2800" b="1" dirty="0">
                <a:solidFill>
                  <a:srgbClr val="FF0000"/>
                </a:solidFill>
              </a:rPr>
              <a:t>(C) </a:t>
            </a:r>
            <a:r>
              <a:rPr lang="en-US" sz="2800" b="1" dirty="0"/>
              <a:t>O</a:t>
            </a:r>
            <a:r>
              <a:rPr lang="en-US" sz="2800" b="1" dirty="0" smtClean="0"/>
              <a:t>meprazole</a:t>
            </a:r>
            <a:endParaRPr lang="en-US" sz="2800" b="1" dirty="0"/>
          </a:p>
          <a:p>
            <a:pPr marL="0" indent="0" algn="l" rtl="0">
              <a:buNone/>
            </a:pPr>
            <a:r>
              <a:rPr lang="en-US" sz="2800" b="1" dirty="0"/>
              <a:t>(D) Metoclopramide</a:t>
            </a:r>
          </a:p>
          <a:p>
            <a:pPr marL="0" indent="0" algn="l" rtl="0">
              <a:buNone/>
            </a:pPr>
            <a:r>
              <a:rPr lang="en-US" sz="2800" b="1" dirty="0"/>
              <a:t>(E) Sulfasalazine</a:t>
            </a:r>
          </a:p>
        </p:txBody>
      </p:sp>
    </p:spTree>
    <p:extLst>
      <p:ext uri="{BB962C8B-B14F-4D97-AF65-F5344CB8AC3E}">
        <p14:creationId xmlns:p14="http://schemas.microsoft.com/office/powerpoint/2010/main" val="21337392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MCQ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686800" cy="5661248"/>
          </a:xfrm>
        </p:spPr>
        <p:txBody>
          <a:bodyPr>
            <a:noAutofit/>
          </a:bodyPr>
          <a:lstStyle/>
          <a:p>
            <a:pPr marL="514350" indent="-514350" algn="l" rtl="0">
              <a:buNone/>
            </a:pPr>
            <a:r>
              <a:rPr lang="en-US" b="1" dirty="0" smtClean="0"/>
              <a:t>A male patient with duodenal ulcer on antiulcer drugs developed tender enlargement of  breasts. Which one of the following drugs is most likely responsible of this effect?</a:t>
            </a:r>
          </a:p>
          <a:p>
            <a:pPr marL="0" lvl="0" indent="0" algn="l" rtl="0">
              <a:buNone/>
            </a:pPr>
            <a:r>
              <a:rPr lang="en-US" b="1" dirty="0" smtClean="0"/>
              <a:t>a. Omeprazole </a:t>
            </a:r>
          </a:p>
          <a:p>
            <a:pPr marL="0" lvl="0" indent="0" algn="l" rtl="0">
              <a:buNone/>
            </a:pPr>
            <a:r>
              <a:rPr lang="en-US" b="1" dirty="0" smtClean="0"/>
              <a:t>b. Ranitidine</a:t>
            </a:r>
          </a:p>
          <a:p>
            <a:pPr marL="0" lvl="0" indent="0" algn="l" rtl="0">
              <a:buNone/>
            </a:pPr>
            <a:r>
              <a:rPr lang="en-US" b="1" dirty="0" smtClean="0"/>
              <a:t>c. Aluminum salts</a:t>
            </a:r>
          </a:p>
          <a:p>
            <a:pPr marL="0" lvl="0" indent="0" algn="l" rtl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d. </a:t>
            </a:r>
            <a:r>
              <a:rPr lang="en-US" b="1" dirty="0" smtClean="0"/>
              <a:t>Cimetidine</a:t>
            </a:r>
          </a:p>
          <a:p>
            <a:pPr marL="0" indent="0" algn="l" rtl="0">
              <a:buNone/>
            </a:pPr>
            <a:r>
              <a:rPr lang="en-US" b="1" dirty="0" smtClean="0"/>
              <a:t>e. </a:t>
            </a:r>
            <a:r>
              <a:rPr lang="en-US" b="1" dirty="0" err="1" smtClean="0"/>
              <a:t>Sucralfate</a:t>
            </a:r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MCQ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Autofit/>
          </a:bodyPr>
          <a:lstStyle/>
          <a:p>
            <a:pPr marL="514350" indent="-514350" algn="l" rtl="0">
              <a:buNone/>
            </a:pPr>
            <a:r>
              <a:rPr lang="en-US" b="1" dirty="0"/>
              <a:t>Cimetidine slows the metabolism of many drugs because it </a:t>
            </a:r>
            <a:r>
              <a:rPr lang="en-US" b="1" dirty="0" smtClean="0"/>
              <a:t>inhibits the </a:t>
            </a:r>
            <a:r>
              <a:rPr lang="en-US" b="1" dirty="0"/>
              <a:t>activity of</a:t>
            </a:r>
          </a:p>
          <a:p>
            <a:pPr marL="514350" indent="-514350" algn="l" rtl="0">
              <a:buNone/>
            </a:pPr>
            <a:r>
              <a:rPr lang="en-US" b="1" dirty="0"/>
              <a:t>a. Monoamine oxidase (MAO)</a:t>
            </a:r>
          </a:p>
          <a:p>
            <a:pPr marL="514350" indent="-514350" algn="l" rtl="0">
              <a:buNone/>
            </a:pPr>
            <a:r>
              <a:rPr lang="en-US" b="1" dirty="0">
                <a:solidFill>
                  <a:srgbClr val="FF0000"/>
                </a:solidFill>
              </a:rPr>
              <a:t>b. </a:t>
            </a:r>
            <a:r>
              <a:rPr lang="en-US" b="1" dirty="0"/>
              <a:t>Cytochrome P450</a:t>
            </a:r>
          </a:p>
          <a:p>
            <a:pPr marL="514350" indent="-514350" algn="l" rtl="0">
              <a:buNone/>
            </a:pPr>
            <a:r>
              <a:rPr lang="en-US" b="1" dirty="0"/>
              <a:t>c. Tyrosine kinase</a:t>
            </a:r>
          </a:p>
          <a:p>
            <a:pPr marL="514350" indent="-514350" algn="l" rtl="0">
              <a:buNone/>
            </a:pPr>
            <a:r>
              <a:rPr lang="en-US" b="1" dirty="0"/>
              <a:t>d. Hydrogen–potassium–adenosine </a:t>
            </a:r>
            <a:r>
              <a:rPr lang="en-US" b="1" dirty="0" err="1"/>
              <a:t>triphosphatase</a:t>
            </a:r>
            <a:r>
              <a:rPr lang="en-US" b="1" dirty="0"/>
              <a:t> (</a:t>
            </a:r>
            <a:r>
              <a:rPr lang="en-US" b="1" dirty="0" smtClean="0"/>
              <a:t>H+/</a:t>
            </a:r>
            <a:r>
              <a:rPr lang="en-US" b="1" dirty="0" err="1" smtClean="0"/>
              <a:t>K+,</a:t>
            </a:r>
            <a:r>
              <a:rPr lang="en-US" b="1" dirty="0" err="1"/>
              <a:t>ATPase</a:t>
            </a:r>
            <a:r>
              <a:rPr lang="en-US" b="1" dirty="0"/>
              <a:t>)</a:t>
            </a:r>
          </a:p>
          <a:p>
            <a:pPr marL="514350" indent="-514350" algn="l" rtl="0">
              <a:buNone/>
            </a:pPr>
            <a:r>
              <a:rPr lang="en-US" b="1" dirty="0"/>
              <a:t>e. Phase II </a:t>
            </a:r>
            <a:r>
              <a:rPr lang="en-US" b="1" dirty="0" err="1"/>
              <a:t>glucuronidation</a:t>
            </a:r>
            <a:r>
              <a:rPr lang="en-US" b="1" dirty="0"/>
              <a:t> reaction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en-US" sz="5300" b="1" dirty="0" smtClean="0">
                <a:solidFill>
                  <a:srgbClr val="FF0000"/>
                </a:solidFill>
              </a:rPr>
              <a:t>Peptic ulcers 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16832"/>
            <a:ext cx="8686800" cy="4392488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600" b="1" dirty="0" smtClean="0"/>
              <a:t>Two main causes of peptic ulcer disease:</a:t>
            </a:r>
          </a:p>
          <a:p>
            <a:pPr marL="742950" indent="-742950" algn="l" rtl="0">
              <a:buAutoNum type="arabicPeriod"/>
            </a:pPr>
            <a:r>
              <a:rPr lang="en-US" sz="3600" b="1" dirty="0" smtClean="0"/>
              <a:t>Infection with G-</a:t>
            </a:r>
            <a:r>
              <a:rPr lang="en-US" sz="3600" b="1" dirty="0" err="1" smtClean="0"/>
              <a:t>ve</a:t>
            </a:r>
            <a:r>
              <a:rPr lang="en-US" sz="3600" b="1" dirty="0" smtClean="0"/>
              <a:t> Helicobacter pylori</a:t>
            </a:r>
          </a:p>
          <a:p>
            <a:pPr marL="742950" indent="-742950" algn="l" rtl="0">
              <a:buAutoNum type="arabicPeriod"/>
            </a:pPr>
            <a:r>
              <a:rPr lang="en-US" sz="3600" b="1" dirty="0" smtClean="0"/>
              <a:t>NSAIDs</a:t>
            </a:r>
          </a:p>
          <a:p>
            <a:pPr marL="742950" indent="-742950" algn="l" rtl="0">
              <a:buNone/>
            </a:pPr>
            <a:r>
              <a:rPr lang="en-US" sz="3600" b="1" dirty="0" smtClean="0"/>
              <a:t>Increased acid (</a:t>
            </a:r>
            <a:r>
              <a:rPr lang="en-US" sz="3600" b="1" dirty="0" err="1" smtClean="0"/>
              <a:t>HCl</a:t>
            </a:r>
            <a:r>
              <a:rPr lang="en-US" sz="3600" b="1" dirty="0" smtClean="0"/>
              <a:t>) secretion &amp; inadequate mucosal defense also play a role</a:t>
            </a: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Treatment approaches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 algn="l" rtl="0">
              <a:buFont typeface="+mj-lt"/>
              <a:buAutoNum type="arabicPeriod"/>
            </a:pPr>
            <a:r>
              <a:rPr lang="en-US" sz="3600" b="1" dirty="0" smtClean="0"/>
              <a:t>Eradication of H. pylori infection</a:t>
            </a:r>
          </a:p>
          <a:p>
            <a:pPr marL="742950" indent="-742950" algn="l" rtl="0">
              <a:buFont typeface="+mj-lt"/>
              <a:buAutoNum type="arabicPeriod"/>
            </a:pPr>
            <a:r>
              <a:rPr lang="en-US" sz="3600" b="1" dirty="0" smtClean="0"/>
              <a:t>Reducing secretion of gastric acid: proton pump inhibitors or H2-receptor antagonists</a:t>
            </a:r>
          </a:p>
          <a:p>
            <a:pPr marL="742950" indent="-742950" algn="l" rtl="0">
              <a:buFont typeface="+mj-lt"/>
              <a:buAutoNum type="arabicPeriod"/>
            </a:pPr>
            <a:r>
              <a:rPr lang="en-US" sz="3600" b="1" dirty="0" smtClean="0"/>
              <a:t>Mucosal protecting agents: </a:t>
            </a:r>
            <a:r>
              <a:rPr lang="en-US" sz="3600" b="1" dirty="0" err="1"/>
              <a:t>S</a:t>
            </a:r>
            <a:r>
              <a:rPr lang="en-US" sz="3600" b="1" dirty="0" err="1" smtClean="0"/>
              <a:t>ucralfate</a:t>
            </a:r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>
            <a:normAutofit/>
          </a:bodyPr>
          <a:lstStyle/>
          <a:p>
            <a:r>
              <a:rPr lang="en-US" sz="4900" b="1" i="1" dirty="0" smtClean="0">
                <a:solidFill>
                  <a:srgbClr val="FF0000"/>
                </a:solidFill>
              </a:rPr>
              <a:t>1. Helicobacter </a:t>
            </a:r>
            <a:r>
              <a:rPr lang="en-US" sz="4900" b="1" i="1" dirty="0">
                <a:solidFill>
                  <a:srgbClr val="FF0000"/>
                </a:solidFill>
              </a:rPr>
              <a:t>pylori </a:t>
            </a:r>
            <a:r>
              <a:rPr lang="en-US" sz="4900" b="1" dirty="0" smtClean="0">
                <a:solidFill>
                  <a:srgbClr val="FF0000"/>
                </a:solidFill>
              </a:rPr>
              <a:t>eradication</a:t>
            </a:r>
            <a:r>
              <a:rPr lang="en-US" i="1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600" b="1" dirty="0"/>
              <a:t>Colonization of the stomach and duodenum occurs in almost all patients with duodenal ulcer and in the majority of patients with gastric ulcer</a:t>
            </a:r>
            <a:r>
              <a:rPr lang="en-US" sz="3600" b="1" dirty="0" smtClean="0"/>
              <a:t>.</a:t>
            </a:r>
          </a:p>
          <a:p>
            <a:pPr algn="l" rtl="0">
              <a:buNone/>
            </a:pPr>
            <a:r>
              <a:rPr lang="en-US" sz="3600" b="1" dirty="0" smtClean="0"/>
              <a:t>Chronic </a:t>
            </a:r>
            <a:r>
              <a:rPr lang="en-US" sz="3600" b="1" dirty="0"/>
              <a:t>infection with H pylori is present in </a:t>
            </a:r>
          </a:p>
          <a:p>
            <a:pPr algn="l" rtl="0">
              <a:buNone/>
            </a:pPr>
            <a:r>
              <a:rPr lang="en-US" sz="3600" b="1" dirty="0"/>
              <a:t>most patients with recurrent non-NSAID-induced peptic ulcers. </a:t>
            </a:r>
            <a:endParaRPr lang="en-US" sz="3600" b="1" dirty="0" smtClean="0"/>
          </a:p>
          <a:p>
            <a:pPr algn="l" rtl="0">
              <a:buNone/>
            </a:pPr>
            <a:r>
              <a:rPr lang="en-US" sz="3600" b="1" dirty="0" smtClean="0"/>
              <a:t>Eradication of H. pylori results in rapid healing of active ulcers &amp; low recurrence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Helicobacter pylori</a:t>
            </a:r>
            <a:endParaRPr lang="ar-IQ" dirty="0"/>
          </a:p>
        </p:txBody>
      </p:sp>
      <p:pic>
        <p:nvPicPr>
          <p:cNvPr id="4" name="عنصر نائب للمحتوى 3" descr="photo_2020-03-23_15-42-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556792"/>
            <a:ext cx="7848872" cy="489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Triple therapy</a:t>
            </a:r>
            <a:endParaRPr lang="ar-IQ" sz="4800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4000" b="1" dirty="0" smtClean="0"/>
              <a:t>Is a preferred therapy when rates of </a:t>
            </a:r>
            <a:r>
              <a:rPr lang="en-US" sz="4000" b="1" dirty="0" err="1" smtClean="0">
                <a:solidFill>
                  <a:srgbClr val="00B0F0"/>
                </a:solidFill>
              </a:rPr>
              <a:t>clarithromycin</a:t>
            </a:r>
            <a:r>
              <a:rPr lang="en-US" sz="4000" b="1" dirty="0" smtClean="0">
                <a:solidFill>
                  <a:srgbClr val="00B0F0"/>
                </a:solidFill>
              </a:rPr>
              <a:t> resistance are low </a:t>
            </a:r>
            <a:r>
              <a:rPr lang="en-US" sz="4000" b="1" dirty="0" smtClean="0"/>
              <a:t>&amp; low prior exposure to </a:t>
            </a:r>
            <a:r>
              <a:rPr lang="en-US" sz="4000" b="1" dirty="0" err="1" smtClean="0"/>
              <a:t>macrolides</a:t>
            </a:r>
            <a:r>
              <a:rPr lang="en-US" sz="4000" b="1" dirty="0" smtClean="0"/>
              <a:t>.</a:t>
            </a:r>
          </a:p>
          <a:p>
            <a:pPr algn="l" rtl="0"/>
            <a:r>
              <a:rPr lang="en-US" sz="4000" b="1" dirty="0" smtClean="0"/>
              <a:t>It is consist of a PPI (</a:t>
            </a:r>
            <a:r>
              <a:rPr lang="en-US" sz="4000" b="1" dirty="0" smtClean="0">
                <a:solidFill>
                  <a:srgbClr val="00B0F0"/>
                </a:solidFill>
              </a:rPr>
              <a:t>omeprazole</a:t>
            </a:r>
            <a:r>
              <a:rPr lang="en-US" sz="4000" b="1" dirty="0" smtClean="0"/>
              <a:t>) combined with </a:t>
            </a:r>
            <a:r>
              <a:rPr lang="en-US" sz="4000" b="1" dirty="0" smtClean="0">
                <a:solidFill>
                  <a:srgbClr val="00B0F0"/>
                </a:solidFill>
              </a:rPr>
              <a:t>amoxicillin</a:t>
            </a:r>
            <a:r>
              <a:rPr lang="en-US" sz="4000" b="1" dirty="0" smtClean="0"/>
              <a:t> ( or metronidazole if penicillin-allergic) plus </a:t>
            </a:r>
            <a:r>
              <a:rPr lang="en-US" sz="4000" b="1" dirty="0" smtClean="0">
                <a:solidFill>
                  <a:srgbClr val="00B0F0"/>
                </a:solidFill>
              </a:rPr>
              <a:t>clarithromycin</a:t>
            </a:r>
            <a:r>
              <a:rPr lang="en-US" sz="4000" b="1" dirty="0" smtClean="0"/>
              <a:t>.</a:t>
            </a:r>
            <a:endParaRPr lang="ar-IQ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Quadruple therapy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3600" b="1" dirty="0" smtClean="0">
                <a:solidFill>
                  <a:schemeClr val="accent1"/>
                </a:solidFill>
              </a:rPr>
              <a:t>Bismuth </a:t>
            </a:r>
            <a:r>
              <a:rPr lang="en-US" sz="3600" b="1" dirty="0" smtClean="0"/>
              <a:t>subsalicylate, </a:t>
            </a:r>
            <a:r>
              <a:rPr lang="en-US" sz="3600" b="1" dirty="0" err="1" smtClean="0">
                <a:solidFill>
                  <a:schemeClr val="accent1"/>
                </a:solidFill>
              </a:rPr>
              <a:t>metronidazole</a:t>
            </a:r>
            <a:r>
              <a:rPr lang="en-US" sz="3600" b="1" dirty="0" smtClean="0"/>
              <a:t>, &amp; </a:t>
            </a:r>
            <a:r>
              <a:rPr lang="en-US" sz="3600" b="1" dirty="0" smtClean="0">
                <a:solidFill>
                  <a:schemeClr val="accent1"/>
                </a:solidFill>
              </a:rPr>
              <a:t>tetracycline</a:t>
            </a:r>
            <a:r>
              <a:rPr lang="en-US" sz="3600" b="1" dirty="0" smtClean="0"/>
              <a:t> plus a </a:t>
            </a:r>
            <a:r>
              <a:rPr lang="en-US" sz="3600" b="1" dirty="0" smtClean="0">
                <a:solidFill>
                  <a:schemeClr val="accent1"/>
                </a:solidFill>
              </a:rPr>
              <a:t>PPI</a:t>
            </a:r>
            <a:r>
              <a:rPr lang="en-US" sz="3600" b="1" dirty="0" smtClean="0"/>
              <a:t>.</a:t>
            </a:r>
          </a:p>
          <a:p>
            <a:pPr algn="l" rtl="0">
              <a:buNone/>
            </a:pPr>
            <a:r>
              <a:rPr lang="en-US" sz="3600" b="1" dirty="0" smtClean="0"/>
              <a:t>Quadruple therapy is considered in areas of </a:t>
            </a:r>
            <a:r>
              <a:rPr lang="en-US" sz="3600" b="1" dirty="0" err="1" smtClean="0">
                <a:solidFill>
                  <a:schemeClr val="accent1"/>
                </a:solidFill>
              </a:rPr>
              <a:t>clarithromycin</a:t>
            </a:r>
            <a:r>
              <a:rPr lang="en-US" sz="3600" b="1" dirty="0" smtClean="0">
                <a:solidFill>
                  <a:schemeClr val="accent1"/>
                </a:solidFill>
              </a:rPr>
              <a:t> resistance</a:t>
            </a:r>
            <a:r>
              <a:rPr lang="en-US" sz="3600" b="1" dirty="0" smtClean="0"/>
              <a:t>.</a:t>
            </a:r>
          </a:p>
          <a:p>
            <a:pPr algn="l" rtl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Recently,</a:t>
            </a:r>
            <a:r>
              <a:rPr lang="en-US" sz="3600" b="1" dirty="0" smtClean="0"/>
              <a:t> </a:t>
            </a:r>
            <a:r>
              <a:rPr lang="en-US" sz="3600" b="1" dirty="0" err="1"/>
              <a:t>q</a:t>
            </a:r>
            <a:r>
              <a:rPr lang="en-US" sz="3600" b="1" dirty="0" err="1" smtClean="0"/>
              <a:t>uaruple</a:t>
            </a:r>
            <a:r>
              <a:rPr lang="en-US" sz="3600" b="1" dirty="0" smtClean="0"/>
              <a:t> therapy is a recommended first line option. Results in ˃ 90% eradication.</a:t>
            </a:r>
          </a:p>
          <a:p>
            <a:pPr algn="l" rtl="0">
              <a:buNone/>
            </a:pPr>
            <a:endParaRPr lang="en-US" sz="3600" b="1" dirty="0" smtClean="0"/>
          </a:p>
          <a:p>
            <a:pPr algn="l" rtl="0">
              <a:buNone/>
            </a:pPr>
            <a:r>
              <a:rPr lang="en-US" sz="3600" b="1" dirty="0" smtClean="0"/>
              <a:t>*Rifabutin-based </a:t>
            </a:r>
            <a:r>
              <a:rPr lang="en-US" sz="3600" b="1" dirty="0"/>
              <a:t>regimen contains omeprazole, </a:t>
            </a:r>
            <a:r>
              <a:rPr lang="en-US" sz="3600" b="1" dirty="0" err="1"/>
              <a:t>rifabutin</a:t>
            </a:r>
            <a:r>
              <a:rPr lang="en-US" sz="3600" b="1" dirty="0"/>
              <a:t>, and </a:t>
            </a:r>
            <a:r>
              <a:rPr lang="en-US" sz="3600" b="1" dirty="0" smtClean="0"/>
              <a:t>amoxicillin. </a:t>
            </a:r>
            <a:r>
              <a:rPr lang="en-US" sz="3600" b="1" dirty="0" err="1" smtClean="0"/>
              <a:t>Rifabutin</a:t>
            </a:r>
            <a:r>
              <a:rPr lang="en-US" sz="3600" b="1" dirty="0" smtClean="0"/>
              <a:t>-resistant </a:t>
            </a:r>
            <a:r>
              <a:rPr lang="en-US" sz="3600" b="1" dirty="0"/>
              <a:t>strains are rare.</a:t>
            </a:r>
            <a:endParaRPr lang="en-US" sz="3600" b="1" dirty="0" smtClean="0"/>
          </a:p>
          <a:p>
            <a:pPr algn="l" rtl="0"/>
            <a:endParaRPr lang="ar-IQ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Notes: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877272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/>
              <a:t> Single antimicrobial is not recommended: less effective &amp; results in </a:t>
            </a:r>
            <a:r>
              <a:rPr lang="en-US" b="1" dirty="0" smtClean="0">
                <a:solidFill>
                  <a:schemeClr val="accent1"/>
                </a:solidFill>
              </a:rPr>
              <a:t>resistance</a:t>
            </a:r>
          </a:p>
          <a:p>
            <a:pPr algn="l" rtl="0"/>
            <a:r>
              <a:rPr lang="en-US" b="1" dirty="0" smtClean="0">
                <a:solidFill>
                  <a:schemeClr val="accent1"/>
                </a:solidFill>
              </a:rPr>
              <a:t>Do not substitute </a:t>
            </a:r>
            <a:r>
              <a:rPr lang="en-US" b="1" dirty="0" smtClean="0"/>
              <a:t>ampicillin for amoxicillin or doxycycline for tetracycline</a:t>
            </a:r>
          </a:p>
          <a:p>
            <a:pPr algn="l" rtl="0"/>
            <a:r>
              <a:rPr lang="en-US" b="1" dirty="0" smtClean="0"/>
              <a:t>GERD (heartburn) is </a:t>
            </a:r>
            <a:r>
              <a:rPr lang="en-US" b="1" dirty="0" smtClean="0">
                <a:solidFill>
                  <a:schemeClr val="accent1"/>
                </a:solidFill>
              </a:rPr>
              <a:t>not associated with H. pylori.</a:t>
            </a:r>
          </a:p>
          <a:p>
            <a:pPr algn="l" rtl="0"/>
            <a:r>
              <a:rPr lang="en-US" b="1" dirty="0" smtClean="0"/>
              <a:t>Ideally</a:t>
            </a:r>
            <a:r>
              <a:rPr lang="en-US" b="1" dirty="0"/>
              <a:t>, the optimal regimen would be </a:t>
            </a:r>
            <a:r>
              <a:rPr lang="en-US" b="1" dirty="0" smtClean="0"/>
              <a:t>determined by </a:t>
            </a:r>
            <a:r>
              <a:rPr lang="en-US" b="1" dirty="0"/>
              <a:t>antibiotic susceptibility testing; however, this </a:t>
            </a:r>
            <a:r>
              <a:rPr lang="en-US" b="1" dirty="0" smtClean="0"/>
              <a:t>requires endoscopic </a:t>
            </a:r>
            <a:r>
              <a:rPr lang="en-US" b="1" dirty="0"/>
              <a:t>biopsy</a:t>
            </a:r>
            <a:r>
              <a:rPr lang="en-US" b="1" dirty="0" smtClean="0"/>
              <a:t>.</a:t>
            </a:r>
          </a:p>
          <a:p>
            <a:pPr algn="l" rtl="0"/>
            <a:r>
              <a:rPr lang="en-US" b="1" dirty="0"/>
              <a:t>Confirm successful eradication of H pylori with urea breath test, fecal antigen test, or endoscopy with biopsy at least 4 weeks after </a:t>
            </a:r>
            <a:r>
              <a:rPr lang="en-US" b="1" dirty="0" smtClean="0"/>
              <a:t>completion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</TotalTime>
  <Words>1349</Words>
  <Application>Microsoft Office PowerPoint</Application>
  <PresentationFormat>On-screen Show (4:3)</PresentationFormat>
  <Paragraphs>132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سمة Office</vt:lpstr>
      <vt:lpstr>Drugs used in the treatment of  gastrointestinal diseases</vt:lpstr>
      <vt:lpstr>Common gastrointestinal conditions:</vt:lpstr>
      <vt:lpstr> Peptic ulcers  </vt:lpstr>
      <vt:lpstr>Treatment approaches</vt:lpstr>
      <vt:lpstr>1. Helicobacter pylori eradication </vt:lpstr>
      <vt:lpstr>Helicobacter pylori</vt:lpstr>
      <vt:lpstr>Triple therapy</vt:lpstr>
      <vt:lpstr>Quadruple therapy</vt:lpstr>
      <vt:lpstr>Notes:</vt:lpstr>
      <vt:lpstr>PowerPoint Presentation</vt:lpstr>
      <vt:lpstr>2. Reducing secretion of gastric acid</vt:lpstr>
      <vt:lpstr>H2-receptors antagonists: </vt:lpstr>
      <vt:lpstr>Clinical uses: </vt:lpstr>
      <vt:lpstr>Adverse effects </vt:lpstr>
      <vt:lpstr>Pharmacokinetics</vt:lpstr>
      <vt:lpstr>Proton Pump Inhibitors: </vt:lpstr>
      <vt:lpstr>Omeprazole: </vt:lpstr>
      <vt:lpstr>PowerPoint Presentation</vt:lpstr>
      <vt:lpstr>Adverse effects of omeprazole: </vt:lpstr>
      <vt:lpstr>MCQ</vt:lpstr>
      <vt:lpstr>MCQ</vt:lpstr>
      <vt:lpstr>MCQ</vt:lpstr>
      <vt:lpstr>MCQ</vt:lpstr>
      <vt:lpstr>MCQ</vt:lpstr>
      <vt:lpstr>MCQ</vt:lpstr>
      <vt:lpstr>MCQ</vt:lpstr>
      <vt:lpstr>MCQ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used in gastrointestinal diseases</dc:title>
  <dc:creator>Maher</dc:creator>
  <cp:lastModifiedBy>AL-NABAA</cp:lastModifiedBy>
  <cp:revision>129</cp:revision>
  <dcterms:created xsi:type="dcterms:W3CDTF">2018-12-28T20:32:21Z</dcterms:created>
  <dcterms:modified xsi:type="dcterms:W3CDTF">2023-02-25T14:54:12Z</dcterms:modified>
</cp:coreProperties>
</file>